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68" r:id="rId5"/>
    <p:sldId id="259" r:id="rId6"/>
    <p:sldId id="260" r:id="rId7"/>
    <p:sldId id="261" r:id="rId8"/>
    <p:sldId id="287" r:id="rId9"/>
    <p:sldId id="262" r:id="rId10"/>
    <p:sldId id="263" r:id="rId11"/>
    <p:sldId id="280" r:id="rId12"/>
    <p:sldId id="264" r:id="rId13"/>
    <p:sldId id="265" r:id="rId14"/>
    <p:sldId id="266" r:id="rId15"/>
    <p:sldId id="281" r:id="rId16"/>
    <p:sldId id="269" r:id="rId17"/>
    <p:sldId id="286" r:id="rId18"/>
    <p:sldId id="277" r:id="rId19"/>
    <p:sldId id="278" r:id="rId20"/>
    <p:sldId id="279" r:id="rId21"/>
  </p:sldIdLst>
  <p:sldSz cx="123444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8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762" y="60"/>
      </p:cViewPr>
      <p:guideLst>
        <p:guide orient="horz" pos="2160"/>
        <p:guide pos="388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F12260-202B-4471-A914-319AF071B8B8}" type="datetimeFigureOut">
              <a:rPr lang="en-US" smtClean="0"/>
              <a:t>2/13/2025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42900" y="685800"/>
            <a:ext cx="61722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1CD819-CC67-4ED8-BA67-5E3C7A30D0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196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1CD819-CC67-4ED8-BA67-5E3C7A30D01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2584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0"/>
            <a:ext cx="3200400" cy="952500"/>
          </a:xfrm>
          <a:prstGeom prst="rect">
            <a:avLst/>
          </a:prstGeom>
        </p:spPr>
      </p:pic>
      <p:pic>
        <p:nvPicPr>
          <p:cNvPr id="9" name="Picture 2" descr="C:\Users\Admin\Desktop\NAACAlogo-1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1" y="17463"/>
            <a:ext cx="1066800" cy="88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8202" y="0"/>
            <a:ext cx="1066798" cy="89972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0" y="74915"/>
            <a:ext cx="1338262" cy="83948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0400" y="16285"/>
            <a:ext cx="1057275" cy="898115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0" y="6470276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5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228600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0"/>
            <a:ext cx="3200400" cy="952500"/>
          </a:xfrm>
          <a:prstGeom prst="rect">
            <a:avLst/>
          </a:prstGeom>
        </p:spPr>
      </p:pic>
      <p:pic>
        <p:nvPicPr>
          <p:cNvPr id="9" name="Picture 2" descr="C:\Users\Admin\Desktop\NAACAlogo-1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1" y="17463"/>
            <a:ext cx="1066800" cy="88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8202" y="0"/>
            <a:ext cx="1066798" cy="89972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0" y="74915"/>
            <a:ext cx="1338262" cy="83948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0400" y="16285"/>
            <a:ext cx="1057275" cy="898115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0" y="6470276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29000" y="6454877"/>
            <a:ext cx="495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  <a:endParaRPr lang="en-US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6457890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YN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906000" y="6424099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1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7" name="Title 5"/>
          <p:cNvSpPr txBox="1">
            <a:spLocks/>
          </p:cNvSpPr>
          <p:nvPr/>
        </p:nvSpPr>
        <p:spPr>
          <a:xfrm>
            <a:off x="0" y="2195512"/>
            <a:ext cx="12344400" cy="928688"/>
          </a:xfrm>
          <a:prstGeom prst="rect">
            <a:avLst/>
          </a:prstGeom>
        </p:spPr>
        <p:txBody>
          <a:bodyPr vert="horz" lIns="109715" tIns="54858" rIns="109715" bIns="54858" rtlCol="0" anchor="ctr">
            <a:noAutofit/>
          </a:bodyPr>
          <a:lstStyle>
            <a:lvl1pPr algn="ctr" defTabSz="1201704" rtl="0" eaLnBrk="1" latinLnBrk="0" hangingPunct="1">
              <a:spcBef>
                <a:spcPct val="0"/>
              </a:spcBef>
              <a:buNone/>
              <a:defRPr sz="5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dirty="0" smtClean="0">
                <a:solidFill>
                  <a:srgbClr val="002060"/>
                </a:solidFill>
                <a:latin typeface="Cambria" pitchFamily="18" charset="0"/>
              </a:rPr>
              <a:t>Elements of Cyber Security </a:t>
            </a:r>
            <a:r>
              <a:rPr lang="en-US" sz="3700" b="1" dirty="0">
                <a:solidFill>
                  <a:srgbClr val="002060"/>
                </a:solidFill>
                <a:latin typeface="Cambria" pitchFamily="18" charset="0"/>
              </a:rPr>
              <a:t>- </a:t>
            </a:r>
            <a:r>
              <a:rPr lang="en-US" sz="3700" b="1" dirty="0" smtClean="0">
                <a:solidFill>
                  <a:srgbClr val="D60093"/>
                </a:solidFill>
                <a:latin typeface="Cambria" pitchFamily="18" charset="0"/>
              </a:rPr>
              <a:t>(BCY402)</a:t>
            </a:r>
            <a:endParaRPr lang="en-US" sz="3700" b="1" dirty="0">
              <a:solidFill>
                <a:srgbClr val="D60093"/>
              </a:solidFill>
              <a:latin typeface="Cambria" pitchFamily="18" charset="0"/>
            </a:endParaRPr>
          </a:p>
          <a:p>
            <a:endParaRPr lang="en-US" b="1" dirty="0">
              <a:solidFill>
                <a:srgbClr val="D60093"/>
              </a:solidFill>
              <a:latin typeface="Cambria" pitchFamily="18" charset="0"/>
            </a:endParaRPr>
          </a:p>
        </p:txBody>
      </p:sp>
      <p:sp>
        <p:nvSpPr>
          <p:cNvPr id="8" name="Subtitle 6"/>
          <p:cNvSpPr txBox="1">
            <a:spLocks/>
          </p:cNvSpPr>
          <p:nvPr/>
        </p:nvSpPr>
        <p:spPr>
          <a:xfrm>
            <a:off x="6602732" y="3810000"/>
            <a:ext cx="5741668" cy="21336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buFont typeface="Wingdings" panose="05000000000000000000" pitchFamily="2" charset="2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450"/>
              </a:spcBef>
              <a:buFont typeface="Wingdings" panose="05000000000000000000" pitchFamily="2" charset="2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450"/>
              </a:spcBef>
              <a:buFont typeface="Wingdings" panose="05000000000000000000" pitchFamily="2" charset="2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450"/>
              </a:spcBef>
              <a:buFont typeface="Wingdings" panose="05000000000000000000" pitchFamily="2" charset="2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450"/>
              </a:spcBef>
              <a:buFont typeface="Wingdings" panose="05000000000000000000" pitchFamily="2" charset="2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Wingdings" panose="05000000000000000000" pitchFamily="2" charset="2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Wingdings" panose="05000000000000000000" pitchFamily="2" charset="2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Wingdings" panose="05000000000000000000" pitchFamily="2" charset="2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Wingdings" panose="05000000000000000000" pitchFamily="2" charset="2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50938" lvl="8" algn="l">
              <a:lnSpc>
                <a:spcPct val="15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Cambria" pitchFamily="18" charset="0"/>
              </a:rPr>
              <a:t> Course Coordinator:</a:t>
            </a:r>
          </a:p>
          <a:p>
            <a:pPr marL="1150938" lvl="8" algn="l">
              <a:lnSpc>
                <a:spcPct val="100000"/>
              </a:lnSpc>
            </a:pPr>
            <a:r>
              <a:rPr lang="en-US" sz="2000" b="1" dirty="0" smtClean="0">
                <a:solidFill>
                  <a:srgbClr val="002060"/>
                </a:solidFill>
                <a:latin typeface="Cambria" pitchFamily="18" charset="0"/>
              </a:rPr>
              <a:t>                      </a:t>
            </a:r>
            <a:r>
              <a:rPr lang="en-US" sz="2400" b="1" dirty="0" smtClean="0">
                <a:solidFill>
                  <a:srgbClr val="002060"/>
                </a:solidFill>
                <a:latin typeface="Cambria" pitchFamily="18" charset="0"/>
              </a:rPr>
              <a:t>Prof. Yogesh N</a:t>
            </a:r>
          </a:p>
          <a:p>
            <a:pPr marL="1150938" lvl="8" algn="l">
              <a:lnSpc>
                <a:spcPct val="100000"/>
              </a:lnSpc>
            </a:pPr>
            <a:r>
              <a:rPr lang="en-US" sz="2000" dirty="0" smtClean="0">
                <a:solidFill>
                  <a:srgbClr val="002060"/>
                </a:solidFill>
                <a:latin typeface="Cambria" pitchFamily="18" charset="0"/>
              </a:rPr>
              <a:t>                      </a:t>
            </a:r>
            <a:r>
              <a:rPr lang="en-US" sz="2100" i="1" dirty="0" smtClean="0">
                <a:solidFill>
                  <a:srgbClr val="D60093"/>
                </a:solidFill>
                <a:latin typeface="Cambria" pitchFamily="18" charset="0"/>
              </a:rPr>
              <a:t>Assistant Professor</a:t>
            </a:r>
          </a:p>
          <a:p>
            <a:pPr marL="1150938" lvl="8" algn="l">
              <a:lnSpc>
                <a:spcPct val="100000"/>
              </a:lnSpc>
            </a:pPr>
            <a:r>
              <a:rPr lang="en-US" sz="2100" i="1" dirty="0" smtClean="0">
                <a:solidFill>
                  <a:srgbClr val="D60093"/>
                </a:solidFill>
                <a:latin typeface="Cambria" pitchFamily="18" charset="0"/>
              </a:rPr>
              <a:t>                     Dept. of CSD</a:t>
            </a:r>
          </a:p>
          <a:p>
            <a:pPr marL="1150938" lvl="8" algn="l">
              <a:lnSpc>
                <a:spcPct val="100000"/>
              </a:lnSpc>
            </a:pPr>
            <a:r>
              <a:rPr lang="en-US" sz="2100" i="1" dirty="0">
                <a:solidFill>
                  <a:srgbClr val="D60093"/>
                </a:solidFill>
                <a:latin typeface="Cambria" pitchFamily="18" charset="0"/>
              </a:rPr>
              <a:t> </a:t>
            </a:r>
            <a:r>
              <a:rPr lang="en-US" sz="2100" i="1" dirty="0" smtClean="0">
                <a:solidFill>
                  <a:srgbClr val="D60093"/>
                </a:solidFill>
                <a:latin typeface="Cambria" pitchFamily="18" charset="0"/>
              </a:rPr>
              <a:t>                    ATMECE, Mysuru</a:t>
            </a:r>
          </a:p>
          <a:p>
            <a:pPr marL="1150938" lvl="8" algn="l">
              <a:lnSpc>
                <a:spcPct val="100000"/>
              </a:lnSpc>
            </a:pPr>
            <a:r>
              <a:rPr lang="en-US" sz="2100" i="1" dirty="0">
                <a:solidFill>
                  <a:srgbClr val="D60093"/>
                </a:solidFill>
                <a:latin typeface="Cambria" pitchFamily="18" charset="0"/>
              </a:rPr>
              <a:t> </a:t>
            </a:r>
            <a:r>
              <a:rPr lang="en-US" sz="2100" i="1" dirty="0" smtClean="0">
                <a:solidFill>
                  <a:srgbClr val="D60093"/>
                </a:solidFill>
                <a:latin typeface="Cambria" pitchFamily="18" charset="0"/>
              </a:rPr>
              <a:t>                                         </a:t>
            </a:r>
            <a:endParaRPr lang="en-US" sz="2100" b="1" i="1" dirty="0">
              <a:solidFill>
                <a:srgbClr val="D60093"/>
              </a:solidFill>
              <a:latin typeface="+mj-lt"/>
            </a:endParaRPr>
          </a:p>
        </p:txBody>
      </p:sp>
      <p:pic>
        <p:nvPicPr>
          <p:cNvPr id="1028" name="Picture 4" descr="Free transparent cyber security Animation by Avni Bhardwaj | LottieFile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9984" y="2899339"/>
            <a:ext cx="5487988" cy="3299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4300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29000" y="6454877"/>
            <a:ext cx="495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  <a:endParaRPr lang="en-US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6457890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YN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06000" y="6424099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10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714750" y="990600"/>
            <a:ext cx="4914900" cy="533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rgbClr val="002060"/>
                </a:solidFill>
                <a:latin typeface="Cambria" pitchFamily="18" charset="0"/>
              </a:rPr>
              <a:t>Understanding Cyber </a:t>
            </a:r>
            <a:r>
              <a:rPr lang="en-GB" sz="2400" b="1" dirty="0" smtClean="0">
                <a:solidFill>
                  <a:srgbClr val="002060"/>
                </a:solidFill>
                <a:latin typeface="Cambria" pitchFamily="18" charset="0"/>
              </a:rPr>
              <a:t>Security</a:t>
            </a:r>
            <a:endParaRPr lang="en-US" sz="2400" dirty="0"/>
          </a:p>
        </p:txBody>
      </p:sp>
      <p:sp>
        <p:nvSpPr>
          <p:cNvPr id="9" name="Rectangle 8"/>
          <p:cNvSpPr/>
          <p:nvPr/>
        </p:nvSpPr>
        <p:spPr>
          <a:xfrm>
            <a:off x="762000" y="1906283"/>
            <a:ext cx="49530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Malware: </a:t>
            </a:r>
            <a:r>
              <a:rPr lang="en-US" sz="2000" b="1" i="1" dirty="0">
                <a:solidFill>
                  <a:srgbClr val="FF0000"/>
                </a:solidFill>
                <a:latin typeface="Bookman Old Style" panose="02050604050505020204" pitchFamily="18" charset="0"/>
              </a:rPr>
              <a:t>(</a:t>
            </a:r>
            <a:r>
              <a:rPr lang="en-US" sz="2000" b="1" i="1" dirty="0" err="1">
                <a:solidFill>
                  <a:srgbClr val="FF0000"/>
                </a:solidFill>
                <a:latin typeface="Bookman Old Style" panose="02050604050505020204" pitchFamily="18" charset="0"/>
              </a:rPr>
              <a:t>MALicious</a:t>
            </a:r>
            <a:r>
              <a:rPr lang="en-US" sz="2000" b="1" i="1" dirty="0">
                <a:solidFill>
                  <a:srgbClr val="FF0000"/>
                </a:solidFill>
                <a:latin typeface="Bookman Old Style" panose="02050604050505020204" pitchFamily="18" charset="0"/>
              </a:rPr>
              <a:t> </a:t>
            </a:r>
            <a:r>
              <a:rPr lang="en-US" sz="2000" b="1" i="1" dirty="0" err="1">
                <a:solidFill>
                  <a:srgbClr val="FF0000"/>
                </a:solidFill>
                <a:latin typeface="Bookman Old Style" panose="02050604050505020204" pitchFamily="18" charset="0"/>
              </a:rPr>
              <a:t>softWARE</a:t>
            </a:r>
            <a:r>
              <a:rPr lang="en-US" sz="2000" b="1" i="1" dirty="0">
                <a:solidFill>
                  <a:srgbClr val="FF0000"/>
                </a:solidFill>
                <a:latin typeface="Bookman Old Style" panose="02050604050505020204" pitchFamily="18" charset="0"/>
              </a:rPr>
              <a:t>)</a:t>
            </a:r>
          </a:p>
          <a:p>
            <a:pPr marL="342900" indent="-342900" algn="just">
              <a:buFont typeface="Wingdings" pitchFamily="2" charset="2"/>
              <a:buChar char="ü"/>
            </a:pP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Malware is any software that infects and damages a computer system without the owner’s </a:t>
            </a: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knowledge or </a:t>
            </a: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permission.</a:t>
            </a:r>
          </a:p>
          <a:p>
            <a:pPr algn="just"/>
            <a:endParaRPr lang="en-US" sz="2000" i="1" dirty="0" smtClean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algn="just"/>
            <a:r>
              <a:rPr lang="en-US" sz="2000" b="1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Maintenance</a:t>
            </a:r>
            <a:r>
              <a:rPr lang="en-US" sz="2000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:</a:t>
            </a:r>
          </a:p>
          <a:p>
            <a:pPr marL="342900" indent="-342900" algn="just">
              <a:buFont typeface="Wingdings" pitchFamily="2" charset="2"/>
              <a:buChar char="ü"/>
            </a:pP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Download an anti-malware program that also helps prevent infection. </a:t>
            </a:r>
            <a:endParaRPr lang="en-US" sz="2000" i="1" dirty="0" smtClean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marL="342900" indent="-342900" algn="just">
              <a:buFont typeface="Wingdings" pitchFamily="2" charset="2"/>
              <a:buChar char="ü"/>
            </a:pP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Activate </a:t>
            </a: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network </a:t>
            </a: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protection firewall</a:t>
            </a: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, </a:t>
            </a: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antivirus.</a:t>
            </a:r>
            <a:endParaRPr lang="en-US" sz="2000" i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2050" name="Picture 2" descr="Exploring Malware Types: From Viruses to RATs | 29 Tools for Faster  Analysis | by Lixin Zhang | Medium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9788" y="1728570"/>
            <a:ext cx="5985228" cy="3833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5844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29000" y="6454877"/>
            <a:ext cx="495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  <a:endParaRPr lang="en-US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6457890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YN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06000" y="6424099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11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714750" y="990600"/>
            <a:ext cx="4914900" cy="533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rgbClr val="002060"/>
                </a:solidFill>
                <a:latin typeface="Cambria" pitchFamily="18" charset="0"/>
              </a:rPr>
              <a:t>Understanding Cyber </a:t>
            </a:r>
            <a:r>
              <a:rPr lang="en-GB" sz="2400" b="1" dirty="0" smtClean="0">
                <a:solidFill>
                  <a:srgbClr val="002060"/>
                </a:solidFill>
                <a:latin typeface="Cambria" pitchFamily="18" charset="0"/>
              </a:rPr>
              <a:t>Security</a:t>
            </a:r>
            <a:endParaRPr lang="en-US" sz="2400" dirty="0"/>
          </a:p>
        </p:txBody>
      </p:sp>
      <p:sp>
        <p:nvSpPr>
          <p:cNvPr id="10" name="Rectangle 9"/>
          <p:cNvSpPr/>
          <p:nvPr/>
        </p:nvSpPr>
        <p:spPr>
          <a:xfrm>
            <a:off x="762000" y="1600200"/>
            <a:ext cx="112776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Trojan Horse: </a:t>
            </a:r>
            <a:endParaRPr lang="en-US" sz="2000" b="1" i="1" dirty="0" smtClean="0">
              <a:solidFill>
                <a:srgbClr val="FF0000"/>
              </a:solidFill>
              <a:latin typeface="Bookman Old Style" panose="02050604050505020204" pitchFamily="18" charset="0"/>
            </a:endParaRPr>
          </a:p>
          <a:p>
            <a:pPr marL="342900" indent="-342900" algn="just">
              <a:buFont typeface="Wingdings" pitchFamily="2" charset="2"/>
              <a:buChar char="ü"/>
            </a:pP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Trojan horse are email viruses that can duplicate themselves, steal information or harm the </a:t>
            </a: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computer system</a:t>
            </a: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. These viruses are the most serious threats to computers</a:t>
            </a: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.</a:t>
            </a:r>
          </a:p>
          <a:p>
            <a:pPr algn="just"/>
            <a:endParaRPr lang="en-US" sz="2000" i="1" dirty="0" smtClean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algn="just"/>
            <a:r>
              <a:rPr lang="en-US" sz="2000" b="1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Maintenance</a:t>
            </a:r>
            <a:r>
              <a:rPr lang="en-US" sz="2000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:</a:t>
            </a:r>
          </a:p>
          <a:p>
            <a:pPr marL="342900" indent="-342900" algn="just">
              <a:buFont typeface="Wingdings" pitchFamily="2" charset="2"/>
              <a:buChar char="ü"/>
            </a:pP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Security suits such as </a:t>
            </a:r>
            <a:r>
              <a:rPr lang="en-US" sz="2000" i="1" dirty="0" err="1">
                <a:solidFill>
                  <a:srgbClr val="002060"/>
                </a:solidFill>
                <a:latin typeface="Bookman Old Style" panose="02050604050505020204" pitchFamily="18" charset="0"/>
              </a:rPr>
              <a:t>Avast</a:t>
            </a: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 Internet Security, which will prevent from downloading Trojan Horses</a:t>
            </a: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.</a:t>
            </a:r>
            <a:endParaRPr lang="en-US" sz="2000" i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3074" name="Picture 2" descr="What is a Trojan Horse Virus? | Acronyms Lt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3657600"/>
            <a:ext cx="4800600" cy="2610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2532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29000" y="6454877"/>
            <a:ext cx="495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  <a:endParaRPr lang="en-US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6457890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YN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06000" y="6424099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12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714750" y="990600"/>
            <a:ext cx="4914900" cy="533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rgbClr val="002060"/>
                </a:solidFill>
                <a:latin typeface="Cambria" pitchFamily="18" charset="0"/>
              </a:rPr>
              <a:t>Understanding Cyber </a:t>
            </a:r>
            <a:r>
              <a:rPr lang="en-GB" sz="2400" b="1" dirty="0" smtClean="0">
                <a:solidFill>
                  <a:srgbClr val="002060"/>
                </a:solidFill>
                <a:latin typeface="Cambria" pitchFamily="18" charset="0"/>
              </a:rPr>
              <a:t>Security</a:t>
            </a:r>
            <a:endParaRPr lang="en-US" sz="2400" dirty="0"/>
          </a:p>
        </p:txBody>
      </p:sp>
      <p:sp>
        <p:nvSpPr>
          <p:cNvPr id="9" name="Rectangle 8"/>
          <p:cNvSpPr/>
          <p:nvPr/>
        </p:nvSpPr>
        <p:spPr>
          <a:xfrm>
            <a:off x="762000" y="1600200"/>
            <a:ext cx="112776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Password Cracking: </a:t>
            </a:r>
            <a:endParaRPr lang="en-US" sz="2000" b="1" i="1" dirty="0" smtClean="0">
              <a:solidFill>
                <a:srgbClr val="FF0000"/>
              </a:solidFill>
              <a:latin typeface="Bookman Old Style" panose="02050604050505020204" pitchFamily="18" charset="0"/>
            </a:endParaRPr>
          </a:p>
          <a:p>
            <a:pPr marL="342900" indent="-342900" algn="just">
              <a:buFont typeface="Wingdings" pitchFamily="2" charset="2"/>
              <a:buChar char="ü"/>
            </a:pP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Password attacks are attacks by hackers that are able to determine passwords or find passwords </a:t>
            </a: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to different </a:t>
            </a: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protected electronic areas and social network sites.</a:t>
            </a:r>
            <a:endParaRPr lang="en-US" sz="2000" i="1" dirty="0" smtClean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algn="just"/>
            <a:endParaRPr lang="en-US" sz="2000" i="1" dirty="0" smtClean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algn="just"/>
            <a:r>
              <a:rPr lang="en-US" sz="2000" b="1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Maintenance</a:t>
            </a:r>
            <a:r>
              <a:rPr lang="en-US" sz="2000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:</a:t>
            </a:r>
          </a:p>
          <a:p>
            <a:pPr marL="342900" indent="-342900" algn="just">
              <a:buFont typeface="Wingdings" pitchFamily="2" charset="2"/>
              <a:buChar char="ü"/>
            </a:pP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Use always strong password. </a:t>
            </a:r>
            <a:endParaRPr lang="en-US" sz="2000" i="1" dirty="0" smtClean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marL="342900" indent="-342900" algn="just">
              <a:buFont typeface="Wingdings" pitchFamily="2" charset="2"/>
              <a:buChar char="ü"/>
            </a:pP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Never </a:t>
            </a: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use same password for two different sites.</a:t>
            </a:r>
          </a:p>
        </p:txBody>
      </p:sp>
      <p:pic>
        <p:nvPicPr>
          <p:cNvPr id="4098" name="Picture 2" descr="Password Cracking Illustration - Free Download Crime &amp; Security  Illustrations | IconScou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5933" y="2743200"/>
            <a:ext cx="4286250" cy="3683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1778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29000" y="6454877"/>
            <a:ext cx="495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  <a:endParaRPr lang="en-US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6457890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YN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06000" y="6424099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13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429000" y="1066800"/>
            <a:ext cx="4953000" cy="533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 smtClean="0">
                <a:solidFill>
                  <a:srgbClr val="002060"/>
                </a:solidFill>
                <a:latin typeface="Cambria" pitchFamily="18" charset="0"/>
              </a:rPr>
              <a:t>Layers of Security</a:t>
            </a:r>
            <a:endParaRPr lang="en-US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600" y="1676400"/>
            <a:ext cx="8305800" cy="4747699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533400" y="1828800"/>
            <a:ext cx="32766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The 7 layers of cyber security should center on the mission critical assets.</a:t>
            </a:r>
          </a:p>
        </p:txBody>
      </p:sp>
    </p:spTree>
    <p:extLst>
      <p:ext uri="{BB962C8B-B14F-4D97-AF65-F5344CB8AC3E}">
        <p14:creationId xmlns:p14="http://schemas.microsoft.com/office/powerpoint/2010/main" val="2774253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29000" y="6454877"/>
            <a:ext cx="495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  <a:endParaRPr lang="en-US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6457890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YN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06000" y="6424099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14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6" name="AutoShape 2" descr="Dev C++ Logo Icon PNG Transparent Background, Free Download #28406 -  FreeIcons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6" descr="Install NS2 (Network Simulator) on Ubuntu 18.04 | Blo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62000" y="1862078"/>
            <a:ext cx="112776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itchFamily="2" charset="2"/>
              <a:buChar char="ü"/>
            </a:pPr>
            <a:r>
              <a:rPr lang="en-US" sz="2000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Mission Critical Assets: </a:t>
            </a: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This is the data which need to be protected</a:t>
            </a: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.</a:t>
            </a:r>
          </a:p>
          <a:p>
            <a:pPr marL="342900" indent="-342900" algn="just">
              <a:buFont typeface="Wingdings" pitchFamily="2" charset="2"/>
              <a:buChar char="ü"/>
            </a:pPr>
            <a:endParaRPr lang="en-US" sz="2000" i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marL="342900" indent="-342900" algn="just">
              <a:buFont typeface="Wingdings" pitchFamily="2" charset="2"/>
              <a:buChar char="ü"/>
            </a:pPr>
            <a:r>
              <a:rPr lang="en-US" sz="2000" b="1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Data </a:t>
            </a:r>
            <a:r>
              <a:rPr lang="en-US" sz="2000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Security: </a:t>
            </a: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It protects the storage and transfer of data.</a:t>
            </a:r>
          </a:p>
          <a:p>
            <a:pPr marL="342900" indent="-342900" algn="just">
              <a:buFont typeface="Wingdings" pitchFamily="2" charset="2"/>
              <a:buChar char="ü"/>
            </a:pPr>
            <a:endParaRPr lang="en-US" sz="2000" b="1" i="1" dirty="0" smtClean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marL="342900" indent="-342900" algn="just">
              <a:buFont typeface="Wingdings" pitchFamily="2" charset="2"/>
              <a:buChar char="ü"/>
            </a:pPr>
            <a:r>
              <a:rPr lang="en-US" sz="2000" b="1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Application </a:t>
            </a:r>
            <a:r>
              <a:rPr lang="en-US" sz="2000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Security: </a:t>
            </a: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It protects access to an application which handles the </a:t>
            </a: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mission critical assets </a:t>
            </a: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and internal security of the application.</a:t>
            </a:r>
          </a:p>
          <a:p>
            <a:pPr marL="342900" indent="-342900" algn="just">
              <a:buFont typeface="Wingdings" pitchFamily="2" charset="2"/>
              <a:buChar char="ü"/>
            </a:pPr>
            <a:endParaRPr lang="en-US" sz="2000" b="1" i="1" dirty="0" smtClean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marL="342900" indent="-342900" algn="just">
              <a:buFont typeface="Wingdings" pitchFamily="2" charset="2"/>
              <a:buChar char="ü"/>
            </a:pPr>
            <a:r>
              <a:rPr lang="en-US" sz="2000" b="1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Endpoint </a:t>
            </a:r>
            <a:r>
              <a:rPr lang="en-US" sz="2000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Security: </a:t>
            </a: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It protects the connection between devices and the network</a:t>
            </a: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.</a:t>
            </a:r>
          </a:p>
          <a:p>
            <a:pPr marL="342900" indent="-342900" algn="just">
              <a:buFont typeface="Wingdings" pitchFamily="2" charset="2"/>
              <a:buChar char="ü"/>
            </a:pPr>
            <a:endParaRPr lang="en-US" sz="2000" i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marL="342900" indent="-342900" algn="just">
              <a:buFont typeface="Wingdings" pitchFamily="2" charset="2"/>
              <a:buChar char="ü"/>
            </a:pPr>
            <a:r>
              <a:rPr lang="en-US" sz="2000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Network Security: </a:t>
            </a: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It protects an organization’s network to prevent unauthorized access </a:t>
            </a: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of the network</a:t>
            </a: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3429000" y="1066800"/>
            <a:ext cx="4953000" cy="533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 smtClean="0">
                <a:solidFill>
                  <a:srgbClr val="002060"/>
                </a:solidFill>
                <a:latin typeface="Cambria" pitchFamily="18" charset="0"/>
              </a:rPr>
              <a:t>Layers of Security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192401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29000" y="6454877"/>
            <a:ext cx="495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  <a:endParaRPr lang="en-US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6457890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YN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06000" y="6424099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15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6" name="AutoShape 2" descr="Dev C++ Logo Icon PNG Transparent Background, Free Download #28406 -  FreeIcons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6" descr="Install NS2 (Network Simulator) on Ubuntu 18.04 | Blo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2000" y="1862078"/>
            <a:ext cx="112776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itchFamily="2" charset="2"/>
              <a:buChar char="ü"/>
            </a:pPr>
            <a:r>
              <a:rPr lang="en-US" sz="2000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Perimeter Security: </a:t>
            </a: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It includes both the physical and digital security methodologies </a:t>
            </a: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that protect the </a:t>
            </a: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overall business.</a:t>
            </a:r>
          </a:p>
          <a:p>
            <a:pPr marL="342900" indent="-342900" algn="just">
              <a:buFont typeface="Wingdings" pitchFamily="2" charset="2"/>
              <a:buChar char="ü"/>
            </a:pPr>
            <a:endParaRPr lang="en-US" sz="2000" b="1" i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marL="342900" indent="-342900" algn="just">
              <a:buFont typeface="Wingdings" pitchFamily="2" charset="2"/>
              <a:buChar char="ü"/>
            </a:pPr>
            <a:r>
              <a:rPr lang="en-US" sz="2000" b="1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The </a:t>
            </a:r>
            <a:r>
              <a:rPr lang="en-US" sz="2000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Human Layer: </a:t>
            </a: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Humans are the weakest link in any cyber security posture. </a:t>
            </a: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Human security </a:t>
            </a: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control includes phishing simulations and access management control that </a:t>
            </a: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protect mission </a:t>
            </a: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critical assets from a wide variety of human threats, including cyber criminals</a:t>
            </a: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, malicious </a:t>
            </a: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insiders and negligent users.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3429000" y="1066800"/>
            <a:ext cx="4953000" cy="533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 smtClean="0">
                <a:solidFill>
                  <a:srgbClr val="002060"/>
                </a:solidFill>
                <a:latin typeface="Cambria" pitchFamily="18" charset="0"/>
              </a:rPr>
              <a:t>Layers of Security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95497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29000" y="6454877"/>
            <a:ext cx="495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  <a:endParaRPr lang="en-US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6457890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YN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06000" y="6424099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16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pic>
        <p:nvPicPr>
          <p:cNvPr id="5" name="Malware_ Difference Between Computer Viruses, Worms and Trojans (1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52600" y="1371600"/>
            <a:ext cx="86868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918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29000" y="6454877"/>
            <a:ext cx="495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  <a:endParaRPr lang="en-US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6457890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YN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06000" y="6424099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17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676650" y="1066800"/>
            <a:ext cx="4991100" cy="533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  <a:latin typeface="Cambria" pitchFamily="18" charset="0"/>
              </a:rPr>
              <a:t>Summary</a:t>
            </a:r>
            <a:endParaRPr lang="en-US" sz="2400" dirty="0"/>
          </a:p>
        </p:txBody>
      </p:sp>
      <p:sp>
        <p:nvSpPr>
          <p:cNvPr id="7" name="Rectangle 6"/>
          <p:cNvSpPr/>
          <p:nvPr/>
        </p:nvSpPr>
        <p:spPr>
          <a:xfrm>
            <a:off x="762000" y="1905000"/>
            <a:ext cx="11049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In today’s session,  you all have gone through  the following  topics</a:t>
            </a:r>
          </a:p>
          <a:p>
            <a:pPr marL="1198563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Introduction to Cyber Security</a:t>
            </a:r>
          </a:p>
          <a:p>
            <a:pPr marL="1770063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Basic </a:t>
            </a: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Cyber Security Concepts</a:t>
            </a:r>
          </a:p>
          <a:p>
            <a:pPr marL="1770063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layers of security</a:t>
            </a:r>
          </a:p>
        </p:txBody>
      </p:sp>
    </p:spTree>
    <p:extLst>
      <p:ext uri="{BB962C8B-B14F-4D97-AF65-F5344CB8AC3E}">
        <p14:creationId xmlns:p14="http://schemas.microsoft.com/office/powerpoint/2010/main" val="1989181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29000" y="6454877"/>
            <a:ext cx="495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  <a:endParaRPr lang="en-US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6457890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YN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06000" y="6424099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18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676650" y="1066800"/>
            <a:ext cx="4991100" cy="533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Cambria" pitchFamily="18" charset="0"/>
              </a:rPr>
              <a:t>Discussion  and  Interaction</a:t>
            </a:r>
            <a:endParaRPr lang="en-US" sz="2400" dirty="0"/>
          </a:p>
        </p:txBody>
      </p:sp>
      <p:pic>
        <p:nvPicPr>
          <p:cNvPr id="2050" name="Picture 2" descr="Pin on Quick Saves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399" y="1981200"/>
            <a:ext cx="4382729" cy="419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4206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29000" y="6454877"/>
            <a:ext cx="495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  <a:endParaRPr lang="en-US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6457890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YN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06000" y="6424099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19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676650" y="1066800"/>
            <a:ext cx="4991100" cy="533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Cambria" pitchFamily="18" charset="0"/>
              </a:rPr>
              <a:t>Topics  for  Next  Session</a:t>
            </a:r>
            <a:endParaRPr lang="en-US" sz="2400" dirty="0"/>
          </a:p>
        </p:txBody>
      </p:sp>
      <p:sp>
        <p:nvSpPr>
          <p:cNvPr id="8" name="Rectangle 7"/>
          <p:cNvSpPr/>
          <p:nvPr/>
        </p:nvSpPr>
        <p:spPr>
          <a:xfrm>
            <a:off x="762000" y="1905000"/>
            <a:ext cx="11049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98563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Vulnerability, Assets </a:t>
            </a: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and </a:t>
            </a: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Threat</a:t>
            </a:r>
          </a:p>
          <a:p>
            <a:pPr marL="1198563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Motive </a:t>
            </a: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of </a:t>
            </a: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attackers</a:t>
            </a:r>
          </a:p>
          <a:p>
            <a:pPr marL="1198563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A</a:t>
            </a: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ctive attacks</a:t>
            </a:r>
          </a:p>
          <a:p>
            <a:pPr marL="1198563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Passive </a:t>
            </a: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attacks</a:t>
            </a:r>
          </a:p>
        </p:txBody>
      </p:sp>
    </p:spTree>
    <p:extLst>
      <p:ext uri="{BB962C8B-B14F-4D97-AF65-F5344CB8AC3E}">
        <p14:creationId xmlns:p14="http://schemas.microsoft.com/office/powerpoint/2010/main" val="1899130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29000" y="6454877"/>
            <a:ext cx="495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  <a:endParaRPr lang="en-US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6457890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YN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06000" y="6424099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2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714750" y="1066800"/>
            <a:ext cx="4914900" cy="533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 smtClean="0">
                <a:solidFill>
                  <a:srgbClr val="002060"/>
                </a:solidFill>
                <a:latin typeface="Cambria" pitchFamily="18" charset="0"/>
              </a:rPr>
              <a:t>Module 1</a:t>
            </a:r>
            <a:r>
              <a:rPr lang="en-US" sz="2400" dirty="0" smtClean="0"/>
              <a:t> </a:t>
            </a:r>
            <a:endParaRPr lang="en-US" sz="2400" dirty="0"/>
          </a:p>
        </p:txBody>
      </p:sp>
      <p:sp>
        <p:nvSpPr>
          <p:cNvPr id="9" name="Rectangle 8"/>
          <p:cNvSpPr/>
          <p:nvPr/>
        </p:nvSpPr>
        <p:spPr>
          <a:xfrm>
            <a:off x="762000" y="2057400"/>
            <a:ext cx="112776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Introduction to Cyber </a:t>
            </a:r>
            <a:r>
              <a:rPr lang="en-US" sz="2000" b="1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Security</a:t>
            </a:r>
            <a:endParaRPr lang="en-US" sz="2000" b="1" dirty="0">
              <a:solidFill>
                <a:srgbClr val="002060"/>
              </a:solidFill>
              <a:latin typeface="Cambria" pitchFamily="18" charset="0"/>
            </a:endParaRPr>
          </a:p>
          <a:p>
            <a:pPr algn="just"/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Basic </a:t>
            </a: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Cyber Security Concepts, layers of security, Vulnerability, Assets and Threat, motive of attackers, active attacks, passive attacks, Software attacks, hardware attacks, Cyber Threats-Cyber Warfare, Cyber terrorism, Cyber Espionage, etc., Comprehensive Cyber Security Policy.</a:t>
            </a:r>
            <a:endParaRPr lang="en-US" sz="2000" dirty="0" smtClean="0">
              <a:solidFill>
                <a:srgbClr val="002060"/>
              </a:solidFill>
              <a:latin typeface="Cambria" pitchFamily="18" charset="0"/>
            </a:endParaRPr>
          </a:p>
          <a:p>
            <a:pPr algn="just"/>
            <a:endParaRPr lang="en-US" sz="2000" dirty="0" smtClean="0">
              <a:solidFill>
                <a:srgbClr val="002060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9768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29000" y="6454877"/>
            <a:ext cx="495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  <a:endParaRPr lang="en-US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6457890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YN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06000" y="6424099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20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6" name="AutoShape 4" descr="Motivational Quotes for Student Excellence: 50 Powerful [FREE] Inspiration  Templat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7600" y="2290761"/>
            <a:ext cx="4152472" cy="2771775"/>
          </a:xfrm>
          <a:prstGeom prst="rect">
            <a:avLst/>
          </a:prstGeom>
        </p:spPr>
      </p:pic>
      <p:pic>
        <p:nvPicPr>
          <p:cNvPr id="1026" name="Picture 2" descr="Cyber Awareness – Jodhpur Nagrik Sahakari Bank Ltd.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195385"/>
            <a:ext cx="5953125" cy="496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9170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29000" y="6454877"/>
            <a:ext cx="495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  <a:endParaRPr lang="en-US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6457890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YN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06000" y="6424099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3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714750" y="1066800"/>
            <a:ext cx="4914900" cy="533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  <a:latin typeface="Cambria" pitchFamily="18" charset="0"/>
              </a:rPr>
              <a:t>Session 1</a:t>
            </a:r>
            <a:endParaRPr lang="en-US" sz="2400" dirty="0"/>
          </a:p>
        </p:txBody>
      </p:sp>
      <p:sp>
        <p:nvSpPr>
          <p:cNvPr id="9" name="Rectangle 8"/>
          <p:cNvSpPr/>
          <p:nvPr/>
        </p:nvSpPr>
        <p:spPr>
          <a:xfrm>
            <a:off x="1447800" y="1981200"/>
            <a:ext cx="86106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Introduction to Cyber Security</a:t>
            </a:r>
          </a:p>
          <a:p>
            <a:r>
              <a:rPr lang="en-US" sz="2000" dirty="0" smtClean="0">
                <a:solidFill>
                  <a:srgbClr val="002060"/>
                </a:solidFill>
                <a:latin typeface="Cambria" pitchFamily="18" charset="0"/>
              </a:rPr>
              <a:t>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Basic Cyber Security </a:t>
            </a: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Concepts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layers </a:t>
            </a: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of security</a:t>
            </a:r>
            <a:endParaRPr lang="en-US" sz="2000" i="1" dirty="0" smtClean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455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29000" y="6454877"/>
            <a:ext cx="495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  <a:endParaRPr lang="en-US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6457890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YN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06000" y="6424099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Cambria" pitchFamily="18" charset="0"/>
              </a:rPr>
              <a:t>4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3429000" y="1066800"/>
            <a:ext cx="5486400" cy="533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Cambria" pitchFamily="18" charset="0"/>
              </a:rPr>
              <a:t>Basics cyber security concepts</a:t>
            </a:r>
            <a:endParaRPr lang="en-US" sz="2400" dirty="0"/>
          </a:p>
        </p:txBody>
      </p:sp>
      <p:sp>
        <p:nvSpPr>
          <p:cNvPr id="6" name="Rectangle 5"/>
          <p:cNvSpPr/>
          <p:nvPr/>
        </p:nvSpPr>
        <p:spPr>
          <a:xfrm>
            <a:off x="762000" y="1796296"/>
            <a:ext cx="112776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itchFamily="2" charset="2"/>
              <a:buChar char="ü"/>
            </a:pPr>
            <a:r>
              <a:rPr lang="en-US" sz="2000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Cyber Security </a:t>
            </a: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is referred to the </a:t>
            </a:r>
            <a:r>
              <a:rPr lang="en-US" sz="2000" b="1" i="1" dirty="0">
                <a:solidFill>
                  <a:srgbClr val="FF0000"/>
                </a:solidFill>
                <a:latin typeface="Bookman Old Style" panose="02050604050505020204" pitchFamily="18" charset="0"/>
              </a:rPr>
              <a:t>security offered through online services to protect the </a:t>
            </a:r>
            <a:r>
              <a:rPr lang="en-US" sz="2000" b="1" i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online information</a:t>
            </a: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.</a:t>
            </a:r>
          </a:p>
          <a:p>
            <a:pPr marL="342900" indent="-342900" algn="just">
              <a:buFont typeface="Wingdings" pitchFamily="2" charset="2"/>
              <a:buChar char="ü"/>
            </a:pPr>
            <a:endParaRPr lang="en-US" sz="2000" i="1" dirty="0" smtClean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marL="342900" indent="-342900" algn="just">
              <a:buFont typeface="Wingdings" pitchFamily="2" charset="2"/>
              <a:buChar char="ü"/>
            </a:pP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With </a:t>
            </a: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an increasing amount of people getting connected to the Internet, the security threats are </a:t>
            </a: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also massively </a:t>
            </a: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increasing</a:t>
            </a: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.</a:t>
            </a:r>
          </a:p>
          <a:p>
            <a:pPr marL="342900" indent="-342900" algn="just">
              <a:buFont typeface="Wingdings" pitchFamily="2" charset="2"/>
              <a:buChar char="ü"/>
            </a:pPr>
            <a:endParaRPr lang="en-US" sz="2000" i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marL="342900" indent="-342900" algn="just">
              <a:buFont typeface="Wingdings" pitchFamily="2" charset="2"/>
              <a:buChar char="ü"/>
            </a:pPr>
            <a:r>
              <a:rPr lang="en-US" sz="2000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Cyber </a:t>
            </a:r>
            <a:r>
              <a:rPr lang="en-US" sz="2000" b="1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Security </a:t>
            </a: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is </a:t>
            </a: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the body of technologies, processes and practices designed to protect networks, devices</a:t>
            </a: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, programs </a:t>
            </a: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and data from attack, theft, damage, modification or unauthorized access. It is also called </a:t>
            </a: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as </a:t>
            </a:r>
            <a:r>
              <a:rPr lang="en-US" sz="2000" b="1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Information </a:t>
            </a:r>
            <a:r>
              <a:rPr lang="en-US" sz="2000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Technology Security</a:t>
            </a: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.</a:t>
            </a:r>
          </a:p>
          <a:p>
            <a:pPr marL="342900" indent="-342900" algn="just">
              <a:buFont typeface="Wingdings" pitchFamily="2" charset="2"/>
              <a:buChar char="ü"/>
            </a:pPr>
            <a:endParaRPr lang="en-US" sz="2000" i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marL="342900" indent="-342900" algn="just">
              <a:buFont typeface="Wingdings" pitchFamily="2" charset="2"/>
              <a:buChar char="ü"/>
            </a:pPr>
            <a:r>
              <a:rPr lang="en-US" sz="2000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Cyber Security </a:t>
            </a: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is the </a:t>
            </a: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set of </a:t>
            </a: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principles and practices designed to protect the computing </a:t>
            </a: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resources and </a:t>
            </a: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online information against threats.</a:t>
            </a:r>
          </a:p>
        </p:txBody>
      </p:sp>
    </p:spTree>
    <p:extLst>
      <p:ext uri="{BB962C8B-B14F-4D97-AF65-F5344CB8AC3E}">
        <p14:creationId xmlns:p14="http://schemas.microsoft.com/office/powerpoint/2010/main" val="1579878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29000" y="6454877"/>
            <a:ext cx="495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  <a:endParaRPr lang="en-US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6457890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YN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06000" y="6424099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Cambria" pitchFamily="18" charset="0"/>
              </a:rPr>
              <a:t>5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714750" y="1066800"/>
            <a:ext cx="4914900" cy="533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Cambria" pitchFamily="18" charset="0"/>
              </a:rPr>
              <a:t>Understanding Cyber Security</a:t>
            </a:r>
            <a:endParaRPr lang="en-US" sz="24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3214" y="1862332"/>
            <a:ext cx="7696200" cy="4561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974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29000" y="6454877"/>
            <a:ext cx="495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  <a:endParaRPr lang="en-US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6457890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YN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06000" y="6424099"/>
            <a:ext cx="2438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6</a:t>
            </a:r>
          </a:p>
          <a:p>
            <a:pPr algn="ctr"/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714750" y="1066800"/>
            <a:ext cx="4914900" cy="533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rgbClr val="002060"/>
                </a:solidFill>
                <a:latin typeface="Cambria" pitchFamily="18" charset="0"/>
              </a:rPr>
              <a:t>Understanding Cyber Security</a:t>
            </a:r>
            <a:r>
              <a:rPr lang="en-US" sz="2400" dirty="0" smtClean="0"/>
              <a:t> </a:t>
            </a:r>
            <a:endParaRPr lang="en-US" sz="2400" dirty="0"/>
          </a:p>
        </p:txBody>
      </p:sp>
      <p:sp>
        <p:nvSpPr>
          <p:cNvPr id="6" name="Rectangle 5"/>
          <p:cNvSpPr/>
          <p:nvPr/>
        </p:nvSpPr>
        <p:spPr>
          <a:xfrm>
            <a:off x="762000" y="1676400"/>
            <a:ext cx="11277600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itchFamily="2" charset="2"/>
              <a:buChar char="ü"/>
            </a:pPr>
            <a:r>
              <a:rPr lang="en-US" sz="2000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Security Problems &amp; Maintaining Security in Cyber field</a:t>
            </a:r>
            <a:r>
              <a:rPr lang="en-US" sz="2000" b="1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:</a:t>
            </a:r>
          </a:p>
          <a:p>
            <a:pPr marL="973138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Viruses &amp; </a:t>
            </a: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Worms</a:t>
            </a:r>
          </a:p>
          <a:p>
            <a:pPr marL="973138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Hackers</a:t>
            </a:r>
          </a:p>
          <a:p>
            <a:pPr marL="973138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Malware</a:t>
            </a:r>
          </a:p>
          <a:p>
            <a:pPr marL="973138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Trojan </a:t>
            </a: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Horse</a:t>
            </a:r>
          </a:p>
          <a:p>
            <a:pPr marL="973138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Password Cracking</a:t>
            </a:r>
          </a:p>
        </p:txBody>
      </p:sp>
    </p:spTree>
    <p:extLst>
      <p:ext uri="{BB962C8B-B14F-4D97-AF65-F5344CB8AC3E}">
        <p14:creationId xmlns:p14="http://schemas.microsoft.com/office/powerpoint/2010/main" val="1826124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29000" y="6454877"/>
            <a:ext cx="495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  <a:endParaRPr lang="en-US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6457890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YN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06000" y="6424099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Cambria" pitchFamily="18" charset="0"/>
              </a:rPr>
              <a:t>7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714750" y="990600"/>
            <a:ext cx="4914900" cy="533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rgbClr val="002060"/>
                </a:solidFill>
                <a:latin typeface="Cambria" pitchFamily="18" charset="0"/>
              </a:rPr>
              <a:t>Understanding Cyber </a:t>
            </a:r>
            <a:r>
              <a:rPr lang="en-GB" sz="2400" b="1" dirty="0" smtClean="0">
                <a:solidFill>
                  <a:srgbClr val="002060"/>
                </a:solidFill>
                <a:latin typeface="Cambria" pitchFamily="18" charset="0"/>
              </a:rPr>
              <a:t>Security</a:t>
            </a:r>
            <a:endParaRPr lang="en-US" sz="2400" dirty="0"/>
          </a:p>
        </p:txBody>
      </p:sp>
      <p:sp>
        <p:nvSpPr>
          <p:cNvPr id="7" name="Rectangle 6"/>
          <p:cNvSpPr/>
          <p:nvPr/>
        </p:nvSpPr>
        <p:spPr>
          <a:xfrm>
            <a:off x="762000" y="1600200"/>
            <a:ext cx="112776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Viruses &amp; Worms:</a:t>
            </a:r>
          </a:p>
          <a:p>
            <a:pPr marL="342900" indent="-342900" algn="just">
              <a:buFont typeface="Wingdings" pitchFamily="2" charset="2"/>
              <a:buChar char="ü"/>
            </a:pP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A virus is a program that is loaded into the computer without user’s knowledge and runs </a:t>
            </a: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against the </a:t>
            </a: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user’s wish.</a:t>
            </a:r>
          </a:p>
          <a:p>
            <a:pPr algn="just"/>
            <a:endParaRPr lang="en-US" sz="2000" i="1" dirty="0" smtClean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algn="just"/>
            <a:r>
              <a:rPr lang="en-US" sz="2000" b="1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Maintenance</a:t>
            </a:r>
            <a:r>
              <a:rPr lang="en-US" sz="2000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:</a:t>
            </a:r>
          </a:p>
          <a:p>
            <a:pPr marL="342900" indent="-342900" algn="just">
              <a:buFont typeface="Wingdings" pitchFamily="2" charset="2"/>
              <a:buChar char="ü"/>
            </a:pP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Install a security suite that protects the computer against threats such as viruses and worms. (</a:t>
            </a:r>
            <a:r>
              <a:rPr lang="en-US" sz="2000" i="1" dirty="0" err="1">
                <a:solidFill>
                  <a:srgbClr val="002060"/>
                </a:solidFill>
                <a:latin typeface="Bookman Old Style" panose="02050604050505020204" pitchFamily="18" charset="0"/>
              </a:rPr>
              <a:t>eg</a:t>
            </a: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., Antivirus).</a:t>
            </a:r>
            <a:endParaRPr lang="en-US" sz="2000" i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5122" name="Picture 2" descr="Computer Virus Kya Hai? Isse Compuer Ko Kaise Bachaye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2537" y="3550622"/>
            <a:ext cx="2676525" cy="2873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5566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29000" y="6454877"/>
            <a:ext cx="495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  <a:endParaRPr lang="en-US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6457890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YN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06000" y="6424099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Cambria" pitchFamily="18" charset="0"/>
              </a:rPr>
              <a:t>8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3714750" y="990600"/>
            <a:ext cx="4914900" cy="533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rgbClr val="002060"/>
                </a:solidFill>
                <a:latin typeface="Cambria" pitchFamily="18" charset="0"/>
              </a:rPr>
              <a:t>Understanding Cyber </a:t>
            </a:r>
            <a:r>
              <a:rPr lang="en-GB" sz="2400" b="1" dirty="0" smtClean="0">
                <a:solidFill>
                  <a:srgbClr val="002060"/>
                </a:solidFill>
                <a:latin typeface="Cambria" pitchFamily="18" charset="0"/>
              </a:rPr>
              <a:t>Security</a:t>
            </a:r>
            <a:endParaRPr lang="en-US" sz="2400" dirty="0"/>
          </a:p>
        </p:txBody>
      </p:sp>
      <p:sp>
        <p:nvSpPr>
          <p:cNvPr id="8" name="Rectangle 7"/>
          <p:cNvSpPr/>
          <p:nvPr/>
        </p:nvSpPr>
        <p:spPr>
          <a:xfrm>
            <a:off x="762000" y="1600200"/>
            <a:ext cx="112776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Hackers: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A hacker is a person who uses computers to gain unauthorized access to data</a:t>
            </a: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.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endParaRPr lang="en-US" sz="2000" i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algn="just"/>
            <a:r>
              <a:rPr lang="en-US" sz="2000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Types of Hackers</a:t>
            </a:r>
            <a:r>
              <a:rPr lang="en-US" sz="2000" b="1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: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Black Hat Hackers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White Hat Hackers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000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Grey Hat </a:t>
            </a:r>
            <a:r>
              <a:rPr lang="en-US" sz="2000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Hackers</a:t>
            </a:r>
          </a:p>
          <a:p>
            <a:pPr algn="just">
              <a:lnSpc>
                <a:spcPct val="150000"/>
              </a:lnSpc>
            </a:pPr>
            <a:endParaRPr lang="en-US" sz="2000" i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6148" name="Picture 4" descr="Know Your Hackers : White Hat, Black Hat &amp; Grey Hat - CyberQuote Pte Ltd -  Globa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5440" y="2447132"/>
            <a:ext cx="6629400" cy="4007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762000" y="4532137"/>
            <a:ext cx="40386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Maintenance:</a:t>
            </a:r>
          </a:p>
          <a:p>
            <a:pPr marL="342900" indent="-342900" algn="just">
              <a:buFont typeface="Wingdings" pitchFamily="2" charset="2"/>
              <a:buChar char="ü"/>
            </a:pPr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It may be impossible to prevent computer hacking, however effective security controls including strong passwords and the use of firewalls.</a:t>
            </a:r>
          </a:p>
        </p:txBody>
      </p:sp>
    </p:spTree>
    <p:extLst>
      <p:ext uri="{BB962C8B-B14F-4D97-AF65-F5344CB8AC3E}">
        <p14:creationId xmlns:p14="http://schemas.microsoft.com/office/powerpoint/2010/main" val="2026378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29000" y="6454877"/>
            <a:ext cx="495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  <a:endParaRPr lang="en-US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6457890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YN</a:t>
            </a:r>
            <a:endParaRPr lang="en-US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06000" y="6424099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Cambria" pitchFamily="18" charset="0"/>
              </a:rPr>
              <a:t>9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3714750" y="990600"/>
            <a:ext cx="4914900" cy="533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rgbClr val="002060"/>
                </a:solidFill>
                <a:latin typeface="Cambria" pitchFamily="18" charset="0"/>
              </a:rPr>
              <a:t>Understanding Cyber </a:t>
            </a:r>
            <a:r>
              <a:rPr lang="en-GB" sz="2400" b="1" dirty="0" smtClean="0">
                <a:solidFill>
                  <a:srgbClr val="002060"/>
                </a:solidFill>
                <a:latin typeface="Cambria" pitchFamily="18" charset="0"/>
              </a:rPr>
              <a:t>Security</a:t>
            </a:r>
            <a:endParaRPr lang="en-US" sz="2400" dirty="0"/>
          </a:p>
        </p:txBody>
      </p:sp>
      <p:sp>
        <p:nvSpPr>
          <p:cNvPr id="7" name="Rounded Rectangle 6"/>
          <p:cNvSpPr/>
          <p:nvPr/>
        </p:nvSpPr>
        <p:spPr>
          <a:xfrm>
            <a:off x="457200" y="2209800"/>
            <a:ext cx="3581400" cy="4114800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Black Hat Hackers: (Unethical Hacker or Security Cracker)</a:t>
            </a:r>
          </a:p>
          <a:p>
            <a:pPr algn="ctr"/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These people hack the system illegally to steal money or to achieve their own illegal goals.</a:t>
            </a:r>
          </a:p>
          <a:p>
            <a:pPr algn="ctr"/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They find the banks or organization with weak security and steal money or credit </a:t>
            </a:r>
            <a:r>
              <a:rPr lang="en-US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card information</a:t>
            </a:r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, they can also modify or destroy confidential data.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419600" y="2209800"/>
            <a:ext cx="3581400" cy="4114800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White Hat Hackers: (Ethical Hacker or Penetration Tester)</a:t>
            </a:r>
          </a:p>
          <a:p>
            <a:pPr algn="ctr"/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These people use the same technique used by the black hat hackers, but they can only </a:t>
            </a:r>
            <a:r>
              <a:rPr lang="en-US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hack the </a:t>
            </a:r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system that they have permission to hack </a:t>
            </a:r>
            <a:r>
              <a:rPr lang="en-US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in order </a:t>
            </a:r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to test the security of the system</a:t>
            </a:r>
            <a:r>
              <a:rPr lang="en-US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. They </a:t>
            </a:r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focus on securing and protecting IT System. White Hat Hacker is legal.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382000" y="2209800"/>
            <a:ext cx="3581400" cy="4114800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Grey Hat Hackers:</a:t>
            </a:r>
          </a:p>
          <a:p>
            <a:pPr algn="ctr"/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Grey Hat Hackers are hybrid of Black hat hackers &amp; White hat </a:t>
            </a:r>
            <a:r>
              <a:rPr lang="en-US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hackers.</a:t>
            </a:r>
            <a:endParaRPr lang="en-US" i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algn="ctr"/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They can hack any system even if they don’t have permission to test the security of </a:t>
            </a:r>
            <a:r>
              <a:rPr lang="en-US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the system </a:t>
            </a:r>
            <a:r>
              <a:rPr lang="en-US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but they will never steal money or damage the system.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800600" y="1645948"/>
            <a:ext cx="2819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Types of Hackers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73905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1544</TotalTime>
  <Words>1118</Words>
  <Application>Microsoft Office PowerPoint</Application>
  <PresentationFormat>Custom</PresentationFormat>
  <Paragraphs>165</Paragraphs>
  <Slides>20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Arial</vt:lpstr>
      <vt:lpstr>Bookman Old Style</vt:lpstr>
      <vt:lpstr>Calibri</vt:lpstr>
      <vt:lpstr>Cambria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YOGESH</cp:lastModifiedBy>
  <cp:revision>114</cp:revision>
  <dcterms:created xsi:type="dcterms:W3CDTF">2006-08-16T00:00:00Z</dcterms:created>
  <dcterms:modified xsi:type="dcterms:W3CDTF">2025-02-13T07:59:38Z</dcterms:modified>
</cp:coreProperties>
</file>